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79" r:id="rId3"/>
    <p:sldId id="280" r:id="rId4"/>
    <p:sldId id="284" r:id="rId5"/>
    <p:sldId id="285" r:id="rId6"/>
    <p:sldId id="277" r:id="rId7"/>
    <p:sldId id="278" r:id="rId8"/>
    <p:sldId id="281" r:id="rId9"/>
    <p:sldId id="282" r:id="rId10"/>
    <p:sldId id="283" r:id="rId11"/>
  </p:sldIdLst>
  <p:sldSz cx="9906000" cy="6858000" type="A4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7D"/>
    <a:srgbClr val="FF8400"/>
    <a:srgbClr val="DE8703"/>
    <a:srgbClr val="FF0606"/>
    <a:srgbClr val="CBCB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8" autoAdjust="0"/>
    <p:restoredTop sz="94660"/>
  </p:normalViewPr>
  <p:slideViewPr>
    <p:cSldViewPr>
      <p:cViewPr varScale="1">
        <p:scale>
          <a:sx n="116" d="100"/>
          <a:sy n="116" d="100"/>
        </p:scale>
        <p:origin x="-1278" y="-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496" cy="46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2" tIns="0" rIns="19532" bIns="0" numCol="1" anchor="ctr" anchorCtr="0" compatLnSpc="1">
            <a:prstTxWarp prst="textNoShape">
              <a:avLst/>
            </a:prstTxWarp>
          </a:bodyPr>
          <a:lstStyle>
            <a:lvl1pPr algn="ctr" defTabSz="795675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5804" y="1"/>
            <a:ext cx="3043496" cy="46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2" tIns="0" rIns="350647" bIns="0" numCol="1" anchor="ctr" anchorCtr="0" compatLnSpc="1">
            <a:prstTxWarp prst="textNoShape">
              <a:avLst/>
            </a:prstTxWarp>
          </a:bodyPr>
          <a:lstStyle>
            <a:lvl1pPr algn="r" defTabSz="795675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512763"/>
            <a:ext cx="5737225" cy="3971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4" y="4606284"/>
            <a:ext cx="5820769" cy="493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755" tIns="47203" rIns="79755" bIns="47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0"/>
            <a:ext cx="5109196" cy="435461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lIns="169788" tIns="47985" rIns="95966" bIns="47985">
            <a:spAutoFit/>
          </a:bodyPr>
          <a:lstStyle/>
          <a:p>
            <a:pPr marL="586468" defTabSz="936290">
              <a:defRPr/>
            </a:pPr>
            <a:r>
              <a:rPr lang="de-DE" sz="1100" dirty="0">
                <a:latin typeface="Arial" charset="0"/>
              </a:rPr>
              <a:t>„&lt;Seminartitel&gt;“ 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&lt;Vortragstitel&gt;</a:t>
            </a:r>
            <a:endParaRPr lang="de-DE" sz="3300" dirty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156049" y="0"/>
            <a:ext cx="2943251" cy="435461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lIns="95966" tIns="47985" rIns="572110" bIns="47985">
            <a:spAutoFit/>
          </a:bodyPr>
          <a:lstStyle/>
          <a:p>
            <a:pPr algn="r" defTabSz="936290">
              <a:defRPr/>
            </a:pPr>
            <a:r>
              <a:rPr lang="de-DE" sz="1100" dirty="0">
                <a:latin typeface="Arial" charset="0"/>
              </a:rPr>
              <a:t/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&lt;Datum&gt;</a:t>
            </a:r>
            <a:endParaRPr lang="de-DE" sz="3300" dirty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" y="9806698"/>
            <a:ext cx="3434615" cy="296962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lIns="95966" tIns="47985" rIns="95966" bIns="47985">
            <a:spAutoFit/>
          </a:bodyPr>
          <a:lstStyle/>
          <a:p>
            <a:pPr marL="487008" defTabSz="936290">
              <a:defRPr/>
            </a:pPr>
            <a:r>
              <a:rPr lang="de-DE" sz="1300" dirty="0"/>
              <a:t>© </a:t>
            </a:r>
            <a:r>
              <a:rPr lang="en-US" sz="1100" b="1" dirty="0">
                <a:latin typeface="Arial" charset="0"/>
              </a:rPr>
              <a:t>Compass Security AG</a:t>
            </a:r>
            <a:endParaRPr lang="de-DE" sz="3300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627692" y="9806697"/>
            <a:ext cx="2471608" cy="266184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lIns="95966" tIns="47985" rIns="590564" bIns="47985">
            <a:spAutoFit/>
          </a:bodyPr>
          <a:lstStyle/>
          <a:p>
            <a:pPr algn="r" defTabSz="936290">
              <a:spcBef>
                <a:spcPct val="50000"/>
              </a:spcBef>
              <a:defRPr/>
            </a:pPr>
            <a:r>
              <a:rPr lang="de-DE" sz="1100" dirty="0">
                <a:latin typeface="Arial" charset="0"/>
              </a:rPr>
              <a:t>Seite </a:t>
            </a:r>
            <a:fld id="{657609AC-2531-48C5-AA4E-B93704B54237}" type="slidenum">
              <a:rPr lang="de-DE" sz="1100">
                <a:latin typeface="Arial" charset="0"/>
              </a:rPr>
              <a:pPr algn="r" defTabSz="936290">
                <a:spcBef>
                  <a:spcPct val="50000"/>
                </a:spcBef>
                <a:defRPr/>
              </a:pPr>
              <a:t>‹#›</a:t>
            </a:fld>
            <a:endParaRPr lang="de-DE" sz="11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90500" indent="-190500" algn="l" defTabSz="760413" rtl="0" eaLnBrk="0" fontAlgn="base" hangingPunct="0">
      <a:spcBef>
        <a:spcPts val="400"/>
      </a:spcBef>
      <a:spcAft>
        <a:spcPct val="0"/>
      </a:spcAft>
      <a:buSzPct val="75000"/>
      <a:buFont typeface="Wingdings" pitchFamily="2" charset="2"/>
      <a:buChar char="u"/>
      <a:tabLst>
        <a:tab pos="1143000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76250" indent="-95250" algn="l" defTabSz="760413" rtl="0" eaLnBrk="0" fontAlgn="base" hangingPunct="0">
      <a:spcBef>
        <a:spcPts val="300"/>
      </a:spcBef>
      <a:spcAft>
        <a:spcPct val="0"/>
      </a:spcAft>
      <a:buClr>
        <a:schemeClr val="tx2"/>
      </a:buClr>
      <a:buSzPct val="75000"/>
      <a:buFont typeface="Wingdings" pitchFamily="2" charset="2"/>
      <a:buChar char="l"/>
      <a:tabLst>
        <a:tab pos="1143000" algn="l"/>
      </a:tabLs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760413" indent="-93663" algn="l" defTabSz="760413" rtl="0" eaLnBrk="0" fontAlgn="base" hangingPunct="0">
      <a:spcBef>
        <a:spcPts val="200"/>
      </a:spcBef>
      <a:spcAft>
        <a:spcPct val="0"/>
      </a:spcAft>
      <a:buClr>
        <a:schemeClr val="tx1"/>
      </a:buClr>
      <a:buSzPct val="65000"/>
      <a:buFont typeface="Wingdings" pitchFamily="2" charset="2"/>
      <a:buChar char="¡"/>
      <a:tabLst>
        <a:tab pos="1143000" algn="l"/>
      </a:tabLs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2988" indent="-92075" algn="l" defTabSz="760413" rtl="0" eaLnBrk="0" fontAlgn="base" hangingPunct="0">
      <a:spcBef>
        <a:spcPts val="200"/>
      </a:spcBef>
      <a:spcAft>
        <a:spcPct val="0"/>
      </a:spcAft>
      <a:buSzPct val="100000"/>
      <a:buChar char="–"/>
      <a:tabLst>
        <a:tab pos="1143000" algn="l"/>
      </a:tabLs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31913" indent="-98425" algn="l" defTabSz="760413" rtl="0" eaLnBrk="0" fontAlgn="base" hangingPunct="0">
      <a:spcBef>
        <a:spcPts val="200"/>
      </a:spcBef>
      <a:spcAft>
        <a:spcPct val="0"/>
      </a:spcAft>
      <a:buChar char="•"/>
      <a:tabLst>
        <a:tab pos="1143000" algn="l"/>
      </a:tabLs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895600" y="0"/>
            <a:ext cx="6324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 defTabSz="762000">
              <a:defRPr/>
            </a:pPr>
            <a:endParaRPr lang="de-CH" sz="2400">
              <a:latin typeface="Verdan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3988" y="4581525"/>
            <a:ext cx="6696075" cy="1201738"/>
          </a:xfrm>
        </p:spPr>
        <p:txBody>
          <a:bodyPr/>
          <a:lstStyle>
            <a:lvl1pPr marL="0" indent="0">
              <a:spcBef>
                <a:spcPct val="200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3988" y="2565400"/>
            <a:ext cx="6696075" cy="160496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pic>
        <p:nvPicPr>
          <p:cNvPr id="6" name="Picture 5" descr="verein_scs3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8744" cy="2664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360000" indent="-3600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asd</a:t>
            </a:r>
            <a:r>
              <a:rPr lang="en-US" dirty="0" smtClean="0"/>
              <a:t>  zzzz</a:t>
            </a:r>
          </a:p>
          <a:p>
            <a:pPr lvl="1"/>
            <a:r>
              <a:rPr lang="en-US" dirty="0" smtClean="0"/>
              <a:t>    </a:t>
            </a:r>
            <a:r>
              <a:rPr lang="en-US" dirty="0" err="1" smtClean="0"/>
              <a:t>sdfasdf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8"/>
          <p:cNvCxnSpPr/>
          <p:nvPr/>
        </p:nvCxnSpPr>
        <p:spPr bwMode="auto">
          <a:xfrm>
            <a:off x="-4763" y="639763"/>
            <a:ext cx="7053263" cy="1588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19050" cap="flat" cmpd="sng" algn="ctr">
            <a:solidFill>
              <a:srgbClr val="CBCBCB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504" y="1268413"/>
            <a:ext cx="916508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</a:t>
            </a:r>
          </a:p>
          <a:p>
            <a:pPr lvl="1"/>
            <a:r>
              <a:rPr lang="de-CH" dirty="0" smtClean="0"/>
              <a:t>Text</a:t>
            </a:r>
          </a:p>
          <a:p>
            <a:pPr lvl="2"/>
            <a:r>
              <a:rPr lang="de-CH" dirty="0" smtClean="0"/>
              <a:t>Zweite Ebene</a:t>
            </a:r>
          </a:p>
          <a:p>
            <a:pPr lvl="3"/>
            <a:r>
              <a:rPr lang="de-CH" dirty="0" smtClean="0"/>
              <a:t>Dritte Ebene</a:t>
            </a:r>
          </a:p>
          <a:p>
            <a:pPr lvl="4"/>
            <a:r>
              <a:rPr lang="de-CH" dirty="0" smtClean="0"/>
              <a:t>Vierte Ebene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8504" y="0"/>
            <a:ext cx="6480621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</a:t>
            </a:r>
          </a:p>
        </p:txBody>
      </p:sp>
      <p:grpSp>
        <p:nvGrpSpPr>
          <p:cNvPr id="1030" name="Group 39"/>
          <p:cNvGrpSpPr>
            <a:grpSpLocks/>
          </p:cNvGrpSpPr>
          <p:nvPr/>
        </p:nvGrpSpPr>
        <p:grpSpPr bwMode="auto">
          <a:xfrm>
            <a:off x="0" y="6453188"/>
            <a:ext cx="9896475" cy="298450"/>
            <a:chOff x="0" y="4065"/>
            <a:chExt cx="6234" cy="188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897" y="4072"/>
              <a:ext cx="150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de-CH" sz="1200" dirty="0" smtClean="0">
                  <a:solidFill>
                    <a:schemeClr val="bg2"/>
                  </a:solidFill>
                  <a:latin typeface="Avenir LT Std 45 Book" pitchFamily="34" charset="0"/>
                </a:rPr>
                <a:t>Swiss Cyber Storm Organization</a:t>
              </a:r>
              <a:endParaRPr lang="de-CH" sz="1200" dirty="0">
                <a:solidFill>
                  <a:schemeClr val="bg2"/>
                </a:solidFill>
                <a:latin typeface="Avenir LT Std 45 Book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348" y="4084"/>
              <a:ext cx="72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de-CH" sz="1200">
                  <a:solidFill>
                    <a:schemeClr val="bg2"/>
                  </a:solidFill>
                  <a:latin typeface="Avenir LT Std 45 Book" pitchFamily="34" charset="0"/>
                </a:rPr>
                <a:t>Seite </a:t>
              </a:r>
              <a:fld id="{0DFC1D31-1B6E-4ED8-8800-08287A4A4832}" type="slidenum">
                <a:rPr lang="de-CH" sz="1200">
                  <a:solidFill>
                    <a:schemeClr val="bg2"/>
                  </a:solidFill>
                  <a:latin typeface="Avenir LT Std 45 Book" pitchFamily="34" charset="0"/>
                </a:rPr>
                <a:pPr algn="r">
                  <a:defRPr/>
                </a:pPr>
                <a:t>‹#›</a:t>
              </a:fld>
              <a:endParaRPr lang="de-CH" sz="1200">
                <a:solidFill>
                  <a:schemeClr val="bg2"/>
                </a:solidFill>
                <a:latin typeface="Avenir LT Std 45 Book" pitchFamily="34" charset="0"/>
              </a:endParaRPr>
            </a:p>
          </p:txBody>
        </p:sp>
        <p:cxnSp>
          <p:nvCxnSpPr>
            <p:cNvPr id="1033" name="Gerade Verbindung 16"/>
            <p:cNvCxnSpPr>
              <a:cxnSpLocks noChangeShapeType="1"/>
            </p:cNvCxnSpPr>
            <p:nvPr/>
          </p:nvCxnSpPr>
          <p:spPr bwMode="auto">
            <a:xfrm>
              <a:off x="0" y="4065"/>
              <a:ext cx="6234" cy="17"/>
            </a:xfrm>
            <a:prstGeom prst="line">
              <a:avLst/>
            </a:prstGeom>
            <a:noFill/>
            <a:ln w="19050" algn="ctr">
              <a:solidFill>
                <a:srgbClr val="FF8400">
                  <a:alpha val="74901"/>
                </a:srgbClr>
              </a:solidFill>
              <a:prstDash val="sysDot"/>
              <a:round/>
              <a:headEnd type="none" w="sm" len="sm"/>
              <a:tailEnd type="none" w="sm" len="sm"/>
            </a:ln>
          </p:spPr>
        </p:cxn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120" y="4078"/>
              <a:ext cx="126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de-CH" sz="1200" dirty="0" smtClean="0">
                  <a:solidFill>
                    <a:schemeClr val="bg2"/>
                  </a:solidFill>
                  <a:latin typeface="Avenir LT Std 45 Book" pitchFamily="34" charset="0"/>
                </a:rPr>
                <a:t>www.swisscyberstorm.com</a:t>
              </a:r>
              <a:endParaRPr lang="de-CH" sz="1200" dirty="0">
                <a:solidFill>
                  <a:schemeClr val="bg2"/>
                </a:solidFill>
                <a:latin typeface="Avenir LT Std 45 Book" pitchFamily="34" charset="0"/>
              </a:endParaRPr>
            </a:p>
          </p:txBody>
        </p:sp>
      </p:grpSp>
      <p:pic>
        <p:nvPicPr>
          <p:cNvPr id="11" name="Picture 10" descr="verein_scs3_72dp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65368" y="-1"/>
            <a:ext cx="1640632" cy="1650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</p:sldLayoutIdLst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47D"/>
          </a:solidFill>
          <a:latin typeface="Avenir LT Std 55 Roman" pitchFamily="34" charset="0"/>
        </a:defRPr>
      </a:lvl9pPr>
    </p:titleStyle>
    <p:bodyStyle>
      <a:lvl1pPr marL="379413" indent="-379413" algn="l" defTabSz="762000" rtl="0" eaLnBrk="1" fontAlgn="base" hangingPunct="1">
        <a:spcBef>
          <a:spcPct val="100000"/>
        </a:spcBef>
        <a:spcAft>
          <a:spcPct val="0"/>
        </a:spcAft>
        <a:buClr>
          <a:schemeClr val="bg2"/>
        </a:buClr>
        <a:buFont typeface="Marlett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2913" indent="14288" algn="l" defTabSz="7620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defRPr sz="2000">
          <a:solidFill>
            <a:srgbClr val="00247D"/>
          </a:solidFill>
          <a:latin typeface="Arial" pitchFamily="34" charset="0"/>
          <a:cs typeface="Arial" pitchFamily="34" charset="0"/>
        </a:defRPr>
      </a:lvl2pPr>
      <a:lvl3pPr marL="901700" indent="-327025" algn="l" defTabSz="762000" rtl="0" eaLnBrk="1" fontAlgn="base" hangingPunct="1">
        <a:spcBef>
          <a:spcPct val="20000"/>
        </a:spcBef>
        <a:spcAft>
          <a:spcPct val="0"/>
        </a:spcAft>
        <a:buClr>
          <a:srgbClr val="00247D"/>
        </a:buClr>
        <a:buFont typeface="Wingdings" pitchFamily="2" charset="2"/>
        <a:buChar char="§"/>
        <a:defRPr sz="1600">
          <a:solidFill>
            <a:schemeClr val="tx1"/>
          </a:solidFill>
          <a:latin typeface="Avenir LT Std 45 Book" pitchFamily="34" charset="0"/>
        </a:defRPr>
      </a:lvl3pPr>
      <a:lvl4pPr marL="1376363" indent="-279400" algn="l" defTabSz="762000" rtl="0" eaLnBrk="1" fontAlgn="base" hangingPunct="1">
        <a:spcBef>
          <a:spcPct val="20000"/>
        </a:spcBef>
        <a:spcAft>
          <a:spcPct val="0"/>
        </a:spcAft>
        <a:buClr>
          <a:srgbClr val="00247D"/>
        </a:buClr>
        <a:buFont typeface="Wingdings" pitchFamily="2" charset="2"/>
        <a:buChar char="§"/>
        <a:defRPr sz="1600">
          <a:solidFill>
            <a:schemeClr val="tx1"/>
          </a:solidFill>
          <a:latin typeface="Avenir LT Std 45 Book" pitchFamily="34" charset="0"/>
        </a:defRPr>
      </a:lvl4pPr>
      <a:lvl5pPr marL="1881188" indent="-268288" algn="l" defTabSz="762000" rtl="0" eaLnBrk="1" fontAlgn="base" hangingPunct="1">
        <a:spcBef>
          <a:spcPct val="20000"/>
        </a:spcBef>
        <a:spcAft>
          <a:spcPct val="0"/>
        </a:spcAft>
        <a:buClr>
          <a:srgbClr val="00247D"/>
        </a:buClr>
        <a:buFont typeface="Wingdings" pitchFamily="2" charset="2"/>
        <a:buChar char="§"/>
        <a:defRPr sz="1600">
          <a:solidFill>
            <a:schemeClr val="tx1"/>
          </a:solidFill>
          <a:latin typeface="Avenir LT Std 45 Book" pitchFamily="34" charset="0"/>
        </a:defRPr>
      </a:lvl5pPr>
      <a:lvl6pPr marL="2338388" indent="-268288" algn="l" defTabSz="762000" rtl="0" eaLnBrk="1" fontAlgn="base" hangingPunct="1">
        <a:spcBef>
          <a:spcPct val="20000"/>
        </a:spcBef>
        <a:spcAft>
          <a:spcPct val="0"/>
        </a:spcAft>
        <a:buClr>
          <a:srgbClr val="00247D"/>
        </a:buClr>
        <a:buFont typeface="Wingdings" pitchFamily="2" charset="2"/>
        <a:buChar char="ª"/>
        <a:defRPr sz="1600">
          <a:solidFill>
            <a:schemeClr val="tx1"/>
          </a:solidFill>
          <a:latin typeface="Avenir LT Std 45 Book" pitchFamily="34" charset="0"/>
        </a:defRPr>
      </a:lvl6pPr>
      <a:lvl7pPr marL="2795588" indent="-268288" algn="l" defTabSz="762000" rtl="0" eaLnBrk="1" fontAlgn="base" hangingPunct="1">
        <a:spcBef>
          <a:spcPct val="20000"/>
        </a:spcBef>
        <a:spcAft>
          <a:spcPct val="0"/>
        </a:spcAft>
        <a:buClr>
          <a:srgbClr val="00247D"/>
        </a:buClr>
        <a:buFont typeface="Wingdings" pitchFamily="2" charset="2"/>
        <a:buChar char="ª"/>
        <a:defRPr sz="1600">
          <a:solidFill>
            <a:schemeClr val="tx1"/>
          </a:solidFill>
          <a:latin typeface="Avenir LT Std 45 Book" pitchFamily="34" charset="0"/>
        </a:defRPr>
      </a:lvl7pPr>
      <a:lvl8pPr marL="3252788" indent="-268288" algn="l" defTabSz="762000" rtl="0" eaLnBrk="1" fontAlgn="base" hangingPunct="1">
        <a:spcBef>
          <a:spcPct val="20000"/>
        </a:spcBef>
        <a:spcAft>
          <a:spcPct val="0"/>
        </a:spcAft>
        <a:buClr>
          <a:srgbClr val="00247D"/>
        </a:buClr>
        <a:buFont typeface="Wingdings" pitchFamily="2" charset="2"/>
        <a:buChar char="ª"/>
        <a:defRPr sz="1600">
          <a:solidFill>
            <a:schemeClr val="tx1"/>
          </a:solidFill>
          <a:latin typeface="Avenir LT Std 45 Book" pitchFamily="34" charset="0"/>
        </a:defRPr>
      </a:lvl8pPr>
      <a:lvl9pPr marL="3709988" indent="-268288" algn="l" defTabSz="762000" rtl="0" eaLnBrk="1" fontAlgn="base" hangingPunct="1">
        <a:spcBef>
          <a:spcPct val="20000"/>
        </a:spcBef>
        <a:spcAft>
          <a:spcPct val="0"/>
        </a:spcAft>
        <a:buClr>
          <a:srgbClr val="00247D"/>
        </a:buClr>
        <a:buFont typeface="Wingdings" pitchFamily="2" charset="2"/>
        <a:buChar char="ª"/>
        <a:defRPr sz="1600">
          <a:solidFill>
            <a:schemeClr val="tx1"/>
          </a:solidFill>
          <a:latin typeface="Avenir LT Std 45 Book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20752" y="2565400"/>
            <a:ext cx="6336704" cy="2879824"/>
          </a:xfrm>
        </p:spPr>
        <p:txBody>
          <a:bodyPr/>
          <a:lstStyle/>
          <a:p>
            <a:r>
              <a:rPr lang="en-US" dirty="0" smtClean="0"/>
              <a:t>Swiss Cyber Storm 4</a:t>
            </a:r>
            <a:br>
              <a:rPr lang="en-US" dirty="0" smtClean="0"/>
            </a:br>
            <a:r>
              <a:rPr lang="en-US" dirty="0" smtClean="0"/>
              <a:t>Security </a:t>
            </a:r>
            <a:r>
              <a:rPr lang="en-US" dirty="0" err="1" smtClean="0"/>
              <a:t>Alpen</a:t>
            </a:r>
            <a:r>
              <a:rPr lang="en-US" dirty="0" smtClean="0"/>
              <a:t> Challenge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Die </a:t>
            </a:r>
            <a:r>
              <a:rPr lang="en-US" sz="2800" dirty="0" err="1" smtClean="0">
                <a:solidFill>
                  <a:srgbClr val="FF0000"/>
                </a:solidFill>
              </a:rPr>
              <a:t>Schweiz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sucht</a:t>
            </a:r>
            <a:r>
              <a:rPr lang="en-US" sz="2800" dirty="0" smtClean="0">
                <a:solidFill>
                  <a:srgbClr val="FF0000"/>
                </a:solidFill>
              </a:rPr>
              <a:t> die </a:t>
            </a:r>
            <a:r>
              <a:rPr lang="en-US" sz="2800" dirty="0" err="1" smtClean="0">
                <a:solidFill>
                  <a:srgbClr val="FF0000"/>
                </a:solidFill>
              </a:rPr>
              <a:t>besten</a:t>
            </a:r>
            <a:r>
              <a:rPr lang="en-US" sz="2800" dirty="0" smtClean="0">
                <a:solidFill>
                  <a:srgbClr val="FF0000"/>
                </a:solidFill>
              </a:rPr>
              <a:t> Cyber </a:t>
            </a:r>
            <a:r>
              <a:rPr lang="en-US" sz="2800" dirty="0" err="1" smtClean="0">
                <a:solidFill>
                  <a:srgbClr val="FF0000"/>
                </a:solidFill>
              </a:rPr>
              <a:t>Talente</a:t>
            </a:r>
            <a:r>
              <a:rPr lang="en-US" sz="2800" dirty="0" smtClean="0">
                <a:solidFill>
                  <a:srgbClr val="FF0000"/>
                </a:solidFill>
              </a:rPr>
              <a:t> der </a:t>
            </a:r>
            <a:r>
              <a:rPr lang="en-US" sz="2800" dirty="0" err="1" smtClean="0">
                <a:solidFill>
                  <a:srgbClr val="FF0000"/>
                </a:solidFill>
              </a:rPr>
              <a:t>Zukunft</a:t>
            </a:r>
            <a:r>
              <a:rPr lang="en-US" sz="2800" dirty="0" smtClean="0">
                <a:solidFill>
                  <a:srgbClr val="FF0000"/>
                </a:solidFill>
              </a:rPr>
              <a:t>!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Wir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suchen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Dich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20" y="116632"/>
            <a:ext cx="1944216" cy="13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Logo_CMYK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904" y="476672"/>
            <a:ext cx="3456384" cy="8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8504" y="6309320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www.swisscyberstorm.com</a:t>
            </a:r>
            <a:endParaRPr lang="de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Registriere Dich hier!</a:t>
            </a:r>
            <a:br>
              <a:rPr lang="de-CH" dirty="0" smtClean="0"/>
            </a:br>
            <a:r>
              <a:rPr lang="de-CH" dirty="0" smtClean="0"/>
              <a:t>https://www.hacking-lab.com/sh/U8TA7c7</a:t>
            </a:r>
            <a:endParaRPr lang="de-CH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3988" y="3212976"/>
            <a:ext cx="6696075" cy="957387"/>
          </a:xfrm>
        </p:spPr>
        <p:txBody>
          <a:bodyPr/>
          <a:lstStyle/>
          <a:p>
            <a:r>
              <a:rPr lang="de-CH" smtClean="0"/>
              <a:t>Anmeldung &amp; Registrierung</a:t>
            </a:r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224" y="2060847"/>
            <a:ext cx="2684364" cy="4236765"/>
          </a:xfrm>
        </p:spPr>
        <p:txBody>
          <a:bodyPr/>
          <a:lstStyle/>
          <a:p>
            <a:r>
              <a:rPr lang="de-CH" dirty="0" smtClean="0"/>
              <a:t>Security Challenges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CH" sz="1400" dirty="0" smtClean="0">
                <a:solidFill>
                  <a:srgbClr val="FF0000"/>
                </a:solidFill>
              </a:rPr>
              <a:t>Studenten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CH" sz="1400" dirty="0" smtClean="0">
                <a:solidFill>
                  <a:srgbClr val="FF0000"/>
                </a:solidFill>
              </a:rPr>
              <a:t>Schüler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97216" cy="691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Security Alpen Challenge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CH" dirty="0" smtClean="0"/>
              <a:t>Wir suchen die besten </a:t>
            </a:r>
            <a:r>
              <a:rPr lang="de-CH" dirty="0" smtClean="0">
                <a:solidFill>
                  <a:srgbClr val="FF0000"/>
                </a:solidFill>
              </a:rPr>
              <a:t>Security </a:t>
            </a:r>
            <a:r>
              <a:rPr lang="de-CH" dirty="0" smtClean="0">
                <a:solidFill>
                  <a:srgbClr val="FF0000"/>
                </a:solidFill>
              </a:rPr>
              <a:t>Nachwuchs </a:t>
            </a:r>
            <a:r>
              <a:rPr lang="de-CH" dirty="0" smtClean="0">
                <a:solidFill>
                  <a:srgbClr val="FF0000"/>
                </a:solidFill>
              </a:rPr>
              <a:t>Talente </a:t>
            </a:r>
            <a:r>
              <a:rPr lang="de-CH" dirty="0" smtClean="0"/>
              <a:t>der </a:t>
            </a:r>
            <a:r>
              <a:rPr lang="de-CH" dirty="0" smtClean="0"/>
              <a:t>Schweiz</a:t>
            </a:r>
          </a:p>
          <a:p>
            <a:pPr>
              <a:buFont typeface="Wingdings" pitchFamily="2" charset="2"/>
              <a:buChar char="Ø"/>
            </a:pPr>
            <a:r>
              <a:rPr lang="de-CH" dirty="0" smtClean="0"/>
              <a:t>Der Wettbewerb findet in 3 Phasen statt</a:t>
            </a:r>
          </a:p>
          <a:p>
            <a:pPr marL="979487" lvl="2" indent="-457200">
              <a:buFont typeface="+mj-lt"/>
              <a:buAutoNum type="arabicPeriod"/>
            </a:pPr>
            <a:r>
              <a:rPr lang="de-CH" dirty="0" smtClean="0"/>
              <a:t>Online Challenges 		April / Mai 2013</a:t>
            </a:r>
          </a:p>
          <a:p>
            <a:pPr marL="979487" lvl="2" indent="-457200">
              <a:buFont typeface="+mj-lt"/>
              <a:buAutoNum type="arabicPeriod"/>
            </a:pPr>
            <a:r>
              <a:rPr lang="de-CH" dirty="0" smtClean="0"/>
              <a:t>Halbfinal KKL Luzern	13. Juni 2013</a:t>
            </a:r>
          </a:p>
          <a:p>
            <a:pPr marL="979487" lvl="2" indent="-457200">
              <a:buFont typeface="+mj-lt"/>
              <a:buAutoNum type="arabicPeriod"/>
            </a:pPr>
            <a:r>
              <a:rPr lang="de-CH" dirty="0" smtClean="0"/>
              <a:t>Final Linz (Österreich)	5-7. November 2013</a:t>
            </a:r>
          </a:p>
          <a:p>
            <a:pPr>
              <a:buFont typeface="Wingdings" pitchFamily="2" charset="2"/>
              <a:buChar char="Ø"/>
            </a:pPr>
            <a:r>
              <a:rPr lang="de-CH" dirty="0" smtClean="0"/>
              <a:t>Die </a:t>
            </a:r>
            <a:r>
              <a:rPr lang="de-CH" dirty="0" smtClean="0"/>
              <a:t>Finalisten der Schweiz messen sich gegen die Österreichische </a:t>
            </a:r>
            <a:r>
              <a:rPr lang="de-CH" dirty="0" smtClean="0"/>
              <a:t>Finalistengruppe</a:t>
            </a:r>
          </a:p>
          <a:p>
            <a:pPr>
              <a:buFont typeface="Wingdings" pitchFamily="2" charset="2"/>
              <a:buChar char="Ø"/>
            </a:pPr>
            <a:r>
              <a:rPr lang="de-CH" dirty="0" smtClean="0"/>
              <a:t>Teilnahmeberechtigt </a:t>
            </a:r>
            <a:r>
              <a:rPr lang="de-CH" dirty="0" smtClean="0"/>
              <a:t>sind</a:t>
            </a:r>
            <a:br>
              <a:rPr lang="de-CH" dirty="0" smtClean="0"/>
            </a:br>
            <a:r>
              <a:rPr lang="de-CH" dirty="0" smtClean="0"/>
              <a:t>Schweizer Schüler und Studenten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0792" y="404664"/>
            <a:ext cx="6696075" cy="1201738"/>
          </a:xfrm>
        </p:spPr>
        <p:txBody>
          <a:bodyPr/>
          <a:lstStyle/>
          <a:p>
            <a:endParaRPr lang="de-CH" dirty="0"/>
          </a:p>
          <a:p>
            <a:r>
              <a:rPr lang="de-CH" dirty="0" smtClean="0"/>
              <a:t>Durchgeführt vom Verein „Swiss Cyber Storm“ im Patronat von MELANI und Swiss Police ICT</a:t>
            </a:r>
          </a:p>
        </p:txBody>
      </p:sp>
      <p:pic>
        <p:nvPicPr>
          <p:cNvPr id="8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140968"/>
            <a:ext cx="424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096" y="2564904"/>
            <a:ext cx="3168352" cy="22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84648" y="43651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smtClean="0">
                <a:latin typeface="Arial" pitchFamily="34" charset="0"/>
                <a:cs typeface="Arial" pitchFamily="34" charset="0"/>
              </a:rPr>
              <a:t>MELANI</a:t>
            </a:r>
            <a:endParaRPr lang="de-CH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648" y="530120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www.swisscyberstorm.com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Cyber Security Challenge 2013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052736"/>
            <a:ext cx="3240361" cy="819106"/>
          </a:xfrm>
          <a:prstGeom prst="rect">
            <a:avLst/>
          </a:prstGeom>
          <a:noFill/>
          <a:ln w="0" cap="rnd" cmpd="sng">
            <a:noFill/>
            <a:prstDash val="sysDot"/>
            <a:miter lim="800000"/>
            <a:headEnd type="none" w="sm" len="sm"/>
            <a:tailEnd type="none" w="sm" len="sm"/>
          </a:ln>
        </p:spPr>
      </p:pic>
      <p:pic>
        <p:nvPicPr>
          <p:cNvPr id="5" name="Picture 37" descr="Logo_CMYK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936" y="1196752"/>
            <a:ext cx="3113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2360712" y="1965201"/>
            <a:ext cx="0" cy="864096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385048" y="2109217"/>
            <a:ext cx="0" cy="864096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H="1">
            <a:off x="3800872" y="4197449"/>
            <a:ext cx="504056" cy="864096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921" y="2973314"/>
            <a:ext cx="18404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600" y="2901305"/>
            <a:ext cx="1962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8704" y="5133553"/>
            <a:ext cx="22002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 bwMode="auto">
          <a:xfrm>
            <a:off x="2360712" y="4197449"/>
            <a:ext cx="792088" cy="864096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176" y="332656"/>
            <a:ext cx="1757164" cy="120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782" y="590542"/>
            <a:ext cx="1367978" cy="89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0"/>
            <a:ext cx="7344816" cy="917575"/>
          </a:xfrm>
        </p:spPr>
        <p:txBody>
          <a:bodyPr/>
          <a:lstStyle/>
          <a:p>
            <a:r>
              <a:rPr lang="de-CH" dirty="0" smtClean="0"/>
              <a:t>Ermittlung Alpen Challenge Finalisten in CH/AT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Oval 3"/>
          <p:cNvSpPr/>
          <p:nvPr/>
        </p:nvSpPr>
        <p:spPr bwMode="auto">
          <a:xfrm>
            <a:off x="488504" y="1340768"/>
            <a:ext cx="3240360" cy="100811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Online Cyber Challenge Qualifying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1"/>
                </a:solidFill>
                <a:latin typeface="Arial Rounded MT Bold" pitchFamily="34" charset="0"/>
              </a:rPr>
              <a:t>Schweiz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0512" y="2636912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10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Schüler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44688" y="2636912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10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Studenten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8504" y="3645024"/>
            <a:ext cx="3240360" cy="115212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Swiss Cyber Storm</a:t>
            </a:r>
            <a:endParaRPr lang="de-CH" sz="16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1"/>
                </a:solidFill>
                <a:latin typeface="Arial Rounded MT Bold" pitchFamily="34" charset="0"/>
              </a:rPr>
              <a:t>Challenge</a:t>
            </a:r>
            <a:br>
              <a:rPr lang="de-CH" sz="16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600" dirty="0" smtClean="0">
                <a:solidFill>
                  <a:schemeClr val="tx1"/>
                </a:solidFill>
                <a:latin typeface="Arial Rounded MT Bold" pitchFamily="34" charset="0"/>
              </a:rPr>
              <a:t>13. Juni 2013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2520" y="5013176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Schüler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16696" y="5013176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Studenten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5" name="Straight Arrow Connector 14"/>
          <p:cNvCxnSpPr>
            <a:endCxn id="6" idx="0"/>
          </p:cNvCxnSpPr>
          <p:nvPr/>
        </p:nvCxnSpPr>
        <p:spPr bwMode="auto">
          <a:xfrm flipH="1">
            <a:off x="1244588" y="2348880"/>
            <a:ext cx="324036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 bwMode="auto">
          <a:xfrm>
            <a:off x="2540732" y="2348880"/>
            <a:ext cx="288032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1136576" y="3501008"/>
            <a:ext cx="144016" cy="21602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>
            <a:off x="2720752" y="3501008"/>
            <a:ext cx="180020" cy="21602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0"/>
          </p:cNvCxnSpPr>
          <p:nvPr/>
        </p:nvCxnSpPr>
        <p:spPr bwMode="auto">
          <a:xfrm flipH="1">
            <a:off x="1316596" y="4725144"/>
            <a:ext cx="36004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 bwMode="auto">
          <a:xfrm>
            <a:off x="2828764" y="4725144"/>
            <a:ext cx="72008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 bwMode="auto">
          <a:xfrm>
            <a:off x="5241032" y="1340768"/>
            <a:ext cx="3240360" cy="100811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Online Cyber Challenge Qualifying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1"/>
                </a:solidFill>
                <a:latin typeface="Arial Rounded MT Bold" pitchFamily="34" charset="0"/>
              </a:rPr>
              <a:t>Österreich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313040" y="2636912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10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Schüler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97216" y="2636912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10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Studenten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241032" y="3645024"/>
            <a:ext cx="3240360" cy="115212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Cyber Security Austria Challenge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1"/>
                </a:solidFill>
                <a:latin typeface="Arial Rounded MT Bold" pitchFamily="34" charset="0"/>
              </a:rPr>
              <a:t>November 2013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385048" y="5013176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Schüler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969224" y="5013176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Studenten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48" name="Straight Arrow Connector 47"/>
          <p:cNvCxnSpPr>
            <a:endCxn id="43" idx="0"/>
          </p:cNvCxnSpPr>
          <p:nvPr/>
        </p:nvCxnSpPr>
        <p:spPr bwMode="auto">
          <a:xfrm flipH="1">
            <a:off x="5997116" y="2348880"/>
            <a:ext cx="324036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9" name="Straight Arrow Connector 48"/>
          <p:cNvCxnSpPr>
            <a:endCxn id="44" idx="0"/>
          </p:cNvCxnSpPr>
          <p:nvPr/>
        </p:nvCxnSpPr>
        <p:spPr bwMode="auto">
          <a:xfrm>
            <a:off x="7293260" y="2348880"/>
            <a:ext cx="288032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>
            <a:off x="5889104" y="3501008"/>
            <a:ext cx="144016" cy="21602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H="1">
            <a:off x="7473280" y="3501008"/>
            <a:ext cx="180020" cy="21602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Straight Arrow Connector 51"/>
          <p:cNvCxnSpPr>
            <a:endCxn id="46" idx="0"/>
          </p:cNvCxnSpPr>
          <p:nvPr/>
        </p:nvCxnSpPr>
        <p:spPr bwMode="auto">
          <a:xfrm flipH="1">
            <a:off x="6069124" y="4725144"/>
            <a:ext cx="36004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3" name="Straight Arrow Connector 52"/>
          <p:cNvCxnSpPr>
            <a:endCxn id="47" idx="0"/>
          </p:cNvCxnSpPr>
          <p:nvPr/>
        </p:nvCxnSpPr>
        <p:spPr bwMode="auto">
          <a:xfrm>
            <a:off x="7581292" y="4725144"/>
            <a:ext cx="72008" cy="2880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4" name="Right Brace 53"/>
          <p:cNvSpPr/>
          <p:nvPr/>
        </p:nvSpPr>
        <p:spPr bwMode="auto">
          <a:xfrm>
            <a:off x="3728864" y="1268760"/>
            <a:ext cx="360040" cy="2232248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5" name="Right Brace 54"/>
          <p:cNvSpPr/>
          <p:nvPr/>
        </p:nvSpPr>
        <p:spPr bwMode="auto">
          <a:xfrm>
            <a:off x="3728864" y="3645024"/>
            <a:ext cx="360040" cy="2232248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2884803" y="189679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April / Mai 2013</a:t>
            </a:r>
            <a:endParaRPr lang="de-CH" sz="20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2884803" y="41290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13. Juni 2013</a:t>
            </a:r>
            <a:endParaRPr lang="de-CH" sz="2000" dirty="0"/>
          </a:p>
        </p:txBody>
      </p:sp>
      <p:sp>
        <p:nvSpPr>
          <p:cNvPr id="58" name="Right Brace 57"/>
          <p:cNvSpPr/>
          <p:nvPr/>
        </p:nvSpPr>
        <p:spPr bwMode="auto">
          <a:xfrm>
            <a:off x="8481392" y="1268760"/>
            <a:ext cx="360040" cy="2232248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9" name="Right Brace 58"/>
          <p:cNvSpPr/>
          <p:nvPr/>
        </p:nvSpPr>
        <p:spPr bwMode="auto">
          <a:xfrm>
            <a:off x="8481392" y="3645024"/>
            <a:ext cx="360040" cy="2232248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637331" y="41290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November 2013</a:t>
            </a:r>
            <a:endParaRPr lang="de-CH" sz="2000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7803413" y="1670901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Aug/Sept/Okt. </a:t>
            </a:r>
            <a:br>
              <a:rPr lang="de-CH" sz="2000" dirty="0" smtClean="0"/>
            </a:br>
            <a:r>
              <a:rPr lang="de-CH" sz="2000" dirty="0" smtClean="0"/>
              <a:t>2013</a:t>
            </a:r>
            <a:endParaRPr lang="de-CH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888" y="1844824"/>
            <a:ext cx="1757164" cy="120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592" y="1988840"/>
            <a:ext cx="1367978" cy="89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Finaldurchführung  in LINZ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8504" y="1340768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Schüler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72680" y="1340768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Studenten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6856" y="1340768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Schüler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41032" y="1340768"/>
            <a:ext cx="1368152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5 Finalisten</a:t>
            </a:r>
            <a:b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de-CH" sz="1400" dirty="0" smtClean="0">
                <a:solidFill>
                  <a:schemeClr val="tx1"/>
                </a:solidFill>
                <a:latin typeface="Arial Rounded MT Bold" pitchFamily="34" charset="0"/>
              </a:rPr>
              <a:t>Kategorie Studenten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3240" y="1340768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Erster Tag:</a:t>
            </a:r>
            <a:br>
              <a:rPr lang="de-CH" sz="1400" dirty="0" smtClean="0"/>
            </a:br>
            <a:r>
              <a:rPr lang="de-CH" sz="1400" dirty="0" smtClean="0"/>
              <a:t>* Gruppendynamik</a:t>
            </a:r>
          </a:p>
          <a:p>
            <a:r>
              <a:rPr lang="de-CH" sz="1400" dirty="0" smtClean="0"/>
              <a:t>* Team Building</a:t>
            </a:r>
            <a:br>
              <a:rPr lang="de-CH" sz="1400" dirty="0" smtClean="0"/>
            </a:br>
            <a:r>
              <a:rPr lang="de-CH" sz="1400" dirty="0" smtClean="0"/>
              <a:t>* Umgang mit Medien</a:t>
            </a:r>
          </a:p>
          <a:p>
            <a:r>
              <a:rPr lang="de-CH" sz="1400" dirty="0" smtClean="0"/>
              <a:t>* Präsentationstechnik</a:t>
            </a:r>
            <a:endParaRPr lang="de-CH" sz="1400" dirty="0"/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1784648" y="980728"/>
            <a:ext cx="360040" cy="2952328"/>
          </a:xfrm>
          <a:prstGeom prst="righ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8504" y="2708920"/>
            <a:ext cx="2952328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800" dirty="0" smtClean="0">
                <a:solidFill>
                  <a:schemeClr val="tx1"/>
                </a:solidFill>
                <a:latin typeface="Arial Rounded MT Bold" pitchFamily="34" charset="0"/>
              </a:rPr>
              <a:t>Team Schweiz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Bestehend</a:t>
            </a:r>
            <a:r>
              <a:rPr kumimoji="0" lang="de-C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 aus 10 Personen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4953000" y="980728"/>
            <a:ext cx="360040" cy="2952328"/>
          </a:xfrm>
          <a:prstGeom prst="righ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6856" y="2708920"/>
            <a:ext cx="2952328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800" dirty="0" smtClean="0">
                <a:solidFill>
                  <a:schemeClr val="tx1"/>
                </a:solidFill>
                <a:latin typeface="Arial Rounded MT Bold" pitchFamily="34" charset="0"/>
              </a:rPr>
              <a:t>Team Österreich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Bestehend</a:t>
            </a:r>
            <a:r>
              <a:rPr kumimoji="0" lang="de-C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 aus 10 Personen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4" name="Straight Connector 13"/>
          <p:cNvCxnSpPr>
            <a:stCxn id="3" idx="1"/>
          </p:cNvCxnSpPr>
          <p:nvPr/>
        </p:nvCxnSpPr>
        <p:spPr bwMode="auto">
          <a:xfrm>
            <a:off x="488504" y="3783013"/>
            <a:ext cx="6120680" cy="602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488504" y="3933056"/>
            <a:ext cx="6120680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solidFill>
                  <a:schemeClr val="tx1"/>
                </a:solidFill>
                <a:latin typeface="Arial Rounded MT Bold" pitchFamily="34" charset="0"/>
              </a:rPr>
              <a:t>Final Challenges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solidFill>
                  <a:schemeClr val="tx1"/>
                </a:solidFill>
                <a:latin typeface="Arial Rounded MT Bold" pitchFamily="34" charset="0"/>
              </a:rPr>
              <a:t>Team Schweiz gegen Team Österreich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6753200" y="1340768"/>
            <a:ext cx="360040" cy="108012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5248" y="3843045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Zweiter Tag:</a:t>
            </a:r>
            <a:br>
              <a:rPr lang="de-CH" sz="1400" dirty="0" smtClean="0"/>
            </a:br>
            <a:r>
              <a:rPr lang="de-CH" sz="1400" dirty="0" smtClean="0"/>
              <a:t>* Final Challenges in Linz</a:t>
            </a:r>
            <a:br>
              <a:rPr lang="de-CH" sz="1400" dirty="0" smtClean="0"/>
            </a:br>
            <a:r>
              <a:rPr lang="de-CH" sz="1400" dirty="0" smtClean="0"/>
              <a:t>* Präsentationen durch </a:t>
            </a:r>
            <a:br>
              <a:rPr lang="de-CH" sz="1400" dirty="0" smtClean="0"/>
            </a:br>
            <a:r>
              <a:rPr lang="de-CH" sz="1400" dirty="0" smtClean="0"/>
              <a:t>   Teams</a:t>
            </a:r>
            <a:endParaRPr lang="de-CH" sz="1400" dirty="0"/>
          </a:p>
        </p:txBody>
      </p:sp>
      <p:sp>
        <p:nvSpPr>
          <p:cNvPr id="19" name="Right Brace 18"/>
          <p:cNvSpPr/>
          <p:nvPr/>
        </p:nvSpPr>
        <p:spPr bwMode="auto">
          <a:xfrm>
            <a:off x="6753200" y="3789040"/>
            <a:ext cx="360040" cy="108012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88504" y="5013176"/>
            <a:ext cx="6120680" cy="602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488504" y="5229200"/>
            <a:ext cx="6120680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solidFill>
                  <a:schemeClr val="tx1"/>
                </a:solidFill>
                <a:latin typeface="Arial Rounded MT Bold" pitchFamily="34" charset="0"/>
              </a:rPr>
              <a:t>Preisverleihung in Wien</a:t>
            </a:r>
          </a:p>
        </p:txBody>
      </p:sp>
      <p:sp>
        <p:nvSpPr>
          <p:cNvPr id="22" name="Right Brace 21"/>
          <p:cNvSpPr/>
          <p:nvPr/>
        </p:nvSpPr>
        <p:spPr bwMode="auto">
          <a:xfrm>
            <a:off x="6753200" y="5013176"/>
            <a:ext cx="360040" cy="108012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7256" y="53012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Dritter Tag:</a:t>
            </a:r>
            <a:br>
              <a:rPr lang="de-CH" sz="1400" dirty="0" smtClean="0"/>
            </a:br>
            <a:r>
              <a:rPr lang="de-CH" sz="1400" dirty="0" smtClean="0"/>
              <a:t>* Preisverleihung in Wien</a:t>
            </a:r>
            <a:endParaRPr lang="de-CH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Teilnahmeberechtigung Kategorie Schüler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Kategorie Schüler (14-jährige bis 20-jährige Security-Talente):</a:t>
            </a:r>
            <a:endParaRPr lang="de-CH" dirty="0" smtClean="0"/>
          </a:p>
          <a:p>
            <a:pPr lvl="1"/>
            <a:r>
              <a:rPr lang="de-CH" dirty="0" smtClean="0"/>
              <a:t>in der Schweiz wohnen;</a:t>
            </a:r>
          </a:p>
          <a:p>
            <a:pPr lvl="1"/>
            <a:r>
              <a:rPr lang="de-CH" dirty="0" smtClean="0"/>
              <a:t>vor dem 01.01.2013 den 14. Geburtstag gefeiert haben;</a:t>
            </a:r>
          </a:p>
          <a:p>
            <a:pPr lvl="1"/>
            <a:r>
              <a:rPr lang="de-CH" dirty="0" smtClean="0"/>
              <a:t>nach dem 31.12.2013 den 21. Geburtstag feiern;</a:t>
            </a:r>
          </a:p>
          <a:p>
            <a:pPr lvl="1"/>
            <a:r>
              <a:rPr lang="de-CH" dirty="0" smtClean="0"/>
              <a:t>über keine höhere Ausbildung als Matura, Berufsreifeprüfung oder Studienberechtigungsprüfung verfügen; </a:t>
            </a:r>
          </a:p>
          <a:p>
            <a:pPr lvl="1"/>
            <a:r>
              <a:rPr lang="de-CH" dirty="0" smtClean="0"/>
              <a:t>im Sommersemester 2012/2013 keine Universität bzw. Fachhochschule besucht haben.</a:t>
            </a:r>
          </a:p>
          <a:p>
            <a:endParaRPr lang="de-C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Teilnahmeberechtigung Kategorie Student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Kategorie Studenten (18-jährige bis 30-jährige Security-Talente):</a:t>
            </a:r>
            <a:endParaRPr lang="de-CH" dirty="0" smtClean="0"/>
          </a:p>
          <a:p>
            <a:pPr lvl="1"/>
            <a:r>
              <a:rPr lang="de-CH" dirty="0" smtClean="0"/>
              <a:t>in der Schweiz wohnen;</a:t>
            </a:r>
          </a:p>
          <a:p>
            <a:pPr lvl="1"/>
            <a:r>
              <a:rPr lang="de-CH" dirty="0" smtClean="0"/>
              <a:t>vor dem 01.01.2013 den 18. Geburtstag gefeiert haben;</a:t>
            </a:r>
          </a:p>
          <a:p>
            <a:pPr lvl="1"/>
            <a:r>
              <a:rPr lang="de-CH" dirty="0" smtClean="0"/>
              <a:t>nach dem 31.12.2013 den 31. Geburtstag feiern;</a:t>
            </a:r>
          </a:p>
          <a:p>
            <a:pPr lvl="1"/>
            <a:r>
              <a:rPr lang="de-CH" dirty="0" smtClean="0"/>
              <a:t>über keine höhere Ausbildung als einen Master verfügen;</a:t>
            </a:r>
          </a:p>
          <a:p>
            <a:pPr lvl="1"/>
            <a:r>
              <a:rPr lang="de-CH" dirty="0" smtClean="0"/>
              <a:t>über kein dienstliches oder dienstähnliches Verhältnis mit einer Universität, Fachhochschule oder vergleichbaren Bildungsstätte verfügen.</a:t>
            </a:r>
          </a:p>
          <a:p>
            <a:endParaRPr lang="de-C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ass_presenation_empty_germa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CA"/>
      </a:accent5>
      <a:accent6>
        <a:srgbClr val="2D2DB9"/>
      </a:accent6>
      <a:hlink>
        <a:srgbClr val="000000"/>
      </a:hlink>
      <a:folHlink>
        <a:srgbClr val="000000"/>
      </a:folHlink>
    </a:clrScheme>
    <a:fontScheme name="compass_security_firmenpraesentation_master_7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ln w="0" cap="rnd" cmpd="sng" algn="ctr">
          <a:noFill/>
          <a:prstDash val="sysDot"/>
          <a:round/>
          <a:headEnd type="none" w="sm" len="sm"/>
          <a:tailEnd type="none" w="sm" len="sm"/>
        </a:ln>
        <a:effectLst/>
      </a:spPr>
      <a:bodyPr vert="horz" wrap="square" lIns="93600" tIns="46800" rIns="936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ln w="0" cap="rnd" cmpd="sng" algn="ctr">
          <a:noFill/>
          <a:prstDash val="sysDot"/>
          <a:round/>
          <a:headEnd type="none" w="sm" len="sm"/>
          <a:tailEnd type="none" w="sm" len="sm"/>
        </a:ln>
        <a:effectLst/>
      </a:spPr>
      <a:bodyPr vert="horz" wrap="square" lIns="93600" tIns="46800" rIns="936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ompass_security_firmenpraesentation_master_7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_security_firmenpraesentation_master_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_security_firmenpraesentation_master_7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_security_firmenpraesentation_master_7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_security_firmenpraesentation_master_7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_security_firmenpraesentation_master_7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_security_firmenpraesentation_master_7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compass_presenation_empty_german</Template>
  <TotalTime>0</TotalTime>
  <Words>256</Words>
  <Application>Microsoft Office PowerPoint</Application>
  <PresentationFormat>A4 Paper (210x297 mm)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compass_presenation_empty_german</vt:lpstr>
      <vt:lpstr>Swiss Cyber Storm 4 Security Alpen Challenge  Die Schweiz sucht die besten Cyber Talente der Zukunft!  Wir suchen Dich! </vt:lpstr>
      <vt:lpstr>Slide 2</vt:lpstr>
      <vt:lpstr>Security Alpen Challenge</vt:lpstr>
      <vt:lpstr>Slide 4</vt:lpstr>
      <vt:lpstr>Cyber Security Challenge 2013</vt:lpstr>
      <vt:lpstr>Ermittlung Alpen Challenge Finalisten in CH/AT</vt:lpstr>
      <vt:lpstr>Finaldurchführung  in LINZ</vt:lpstr>
      <vt:lpstr>Teilnahmeberechtigung Kategorie Schüler</vt:lpstr>
      <vt:lpstr>Teilnahmeberechtigung Kategorie Student</vt:lpstr>
      <vt:lpstr>Anmeldung &amp; Registrierung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 Cyber Storm 4</dc:title>
  <dc:creator>Ivan Buetler</dc:creator>
  <cp:lastModifiedBy>Ivan Buetler</cp:lastModifiedBy>
  <cp:revision>154</cp:revision>
  <cp:lastPrinted>1999-09-08T18:00:21Z</cp:lastPrinted>
  <dcterms:created xsi:type="dcterms:W3CDTF">2012-03-12T15:56:28Z</dcterms:created>
  <dcterms:modified xsi:type="dcterms:W3CDTF">2013-03-25T12:50:35Z</dcterms:modified>
</cp:coreProperties>
</file>